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6"/>
  </p:notesMasterIdLst>
  <p:sldIdLst>
    <p:sldId id="256" r:id="rId2"/>
    <p:sldId id="262" r:id="rId3"/>
    <p:sldId id="257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365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8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334" r:id="rId75"/>
    <p:sldId id="335" r:id="rId76"/>
    <p:sldId id="336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44" r:id="rId85"/>
    <p:sldId id="345" r:id="rId86"/>
    <p:sldId id="346" r:id="rId87"/>
    <p:sldId id="347" r:id="rId88"/>
    <p:sldId id="348" r:id="rId89"/>
    <p:sldId id="349" r:id="rId90"/>
    <p:sldId id="350" r:id="rId91"/>
    <p:sldId id="351" r:id="rId92"/>
    <p:sldId id="352" r:id="rId93"/>
    <p:sldId id="353" r:id="rId94"/>
    <p:sldId id="354" r:id="rId95"/>
    <p:sldId id="355" r:id="rId96"/>
    <p:sldId id="356" r:id="rId97"/>
    <p:sldId id="357" r:id="rId98"/>
    <p:sldId id="358" r:id="rId99"/>
    <p:sldId id="359" r:id="rId100"/>
    <p:sldId id="360" r:id="rId101"/>
    <p:sldId id="361" r:id="rId102"/>
    <p:sldId id="362" r:id="rId103"/>
    <p:sldId id="363" r:id="rId104"/>
    <p:sldId id="364" r:id="rId10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1400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874779-BE64-4E52-B3EF-1BBB56E82101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FA3BA4-7505-4B16-9E95-86EA15D95B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648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A3BA4-7505-4B16-9E95-86EA15D95B0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56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A3BA4-7505-4B16-9E95-86EA15D95B06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656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A3BA4-7505-4B16-9E95-86EA15D95B06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656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A3BA4-7505-4B16-9E95-86EA15D95B06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65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A3BA4-7505-4B16-9E95-86EA15D95B06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656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A3BA4-7505-4B16-9E95-86EA15D95B06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65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A3BA4-7505-4B16-9E95-86EA15D95B06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65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A3BA4-7505-4B16-9E95-86EA15D95B06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65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A3BA4-7505-4B16-9E95-86EA15D95B06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65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A3BA4-7505-4B16-9E95-86EA15D95B06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65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A3BA4-7505-4B16-9E95-86EA15D95B06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65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A3BA4-7505-4B16-9E95-86EA15D95B06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65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A3BA4-7505-4B16-9E95-86EA15D95B06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65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A3BA4-7505-4B16-9E95-86EA15D95B06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65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4BB32-2915-4FB7-800E-D693CC795944}" type="datetime1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6503416"/>
            <a:ext cx="1066800" cy="329184"/>
          </a:xfrm>
        </p:spPr>
        <p:txBody>
          <a:bodyPr/>
          <a:lstStyle>
            <a:lvl1pPr algn="r">
              <a:defRPr baseline="0">
                <a:solidFill>
                  <a:schemeClr val="tx1"/>
                </a:solidFill>
              </a:defRPr>
            </a:lvl1pPr>
          </a:lstStyle>
          <a:p>
            <a:fld id="{5D93703A-B075-456F-949E-9852538EDBE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25C51-9071-4951-8363-6A11FD1D3CD4}" type="datetime1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4F6DD-535A-4130-88E0-81F061DB987A}" type="datetime1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1FA34-FC81-4D41-9075-56DA477FA848}" type="datetime1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6516116"/>
            <a:ext cx="1066800" cy="329184"/>
          </a:xfrm>
        </p:spPr>
        <p:txBody>
          <a:bodyPr/>
          <a:lstStyle>
            <a:lvl1pPr algn="r">
              <a:defRPr baseline="0">
                <a:solidFill>
                  <a:schemeClr val="tx1"/>
                </a:solidFill>
              </a:defRPr>
            </a:lvl1pPr>
          </a:lstStyle>
          <a:p>
            <a:fld id="{5D93703A-B075-456F-949E-9852538EDBE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059DC-84B4-4AEC-B756-919FA625B57D}" type="datetime1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B6C03-5295-4095-8315-F3C640E4F5D6}" type="datetime1">
              <a:rPr lang="en-US" smtClean="0"/>
              <a:t>8/3/2023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05330-98AA-4C18-9C8D-7BE7F2915F8C}" type="datetime1">
              <a:rPr lang="en-US" smtClean="0"/>
              <a:t>8/3/2023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1F1A9-B86A-466E-B0BC-FD9028A5E66E}" type="datetime1">
              <a:rPr lang="en-US" smtClean="0"/>
              <a:t>8/3/2023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93653-6049-4965-AD80-84E2EB1EDF68}" type="datetime1">
              <a:rPr lang="en-US" smtClean="0"/>
              <a:t>8/3/2023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8DE0A-7055-4C33-A95A-60329A30744E}" type="datetime1">
              <a:rPr lang="en-US" smtClean="0"/>
              <a:t>8/3/2023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EBFBC-C421-4B8C-9B15-011E322B7F52}" type="datetime1">
              <a:rPr lang="en-US" smtClean="0"/>
              <a:t>8/3/2023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7680EE1A-E15F-4EA5-8695-03BD39700508}" type="datetime1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5D93703A-B075-456F-949E-9852538EDBE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png"/><Relationship Id="rId4" Type="http://schemas.openxmlformats.org/officeDocument/2006/relationships/image" Target="../media/image16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4.png"/><Relationship Id="rId4" Type="http://schemas.openxmlformats.org/officeDocument/2006/relationships/image" Target="../media/image16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7.png"/><Relationship Id="rId4" Type="http://schemas.openxmlformats.org/officeDocument/2006/relationships/image" Target="../media/image16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b="1" dirty="0"/>
              <a:t>Statistical models &amp; design of experiments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Lecturer:  Prof. Huynh T. </a:t>
            </a:r>
            <a:r>
              <a:rPr lang="en-US" dirty="0" err="1"/>
              <a:t>Luong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108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PARAMETER VS. STATISTIC</a:t>
            </a:r>
            <a:br>
              <a:rPr lang="en-US" dirty="0"/>
            </a:b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47800"/>
            <a:ext cx="7010400" cy="177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459265"/>
            <a:ext cx="6781800" cy="3322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005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SAMPLING AND SAMPLING DISTRIBUTIONS</a:t>
            </a:r>
            <a:br>
              <a:rPr lang="en-US" dirty="0"/>
            </a:br>
            <a:endParaRPr lang="en-US" dirty="0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20850"/>
            <a:ext cx="3505200" cy="469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48579"/>
            <a:ext cx="8686800" cy="4485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434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SAMPLING AND SAMPLING DISTRIBUTIONS</a:t>
            </a:r>
            <a:br>
              <a:rPr lang="en-US" dirty="0"/>
            </a:br>
            <a:endParaRPr lang="en-US" dirty="0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52600"/>
            <a:ext cx="3429000" cy="45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455905"/>
            <a:ext cx="7391400" cy="2497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96564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SAMPLING AND SAMPLING DISTRIBUTIONS</a:t>
            </a:r>
            <a:br>
              <a:rPr lang="en-US" dirty="0"/>
            </a:br>
            <a:endParaRPr lang="en-US" dirty="0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52600"/>
            <a:ext cx="3429000" cy="45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34399"/>
            <a:ext cx="8153400" cy="433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28001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SAMPLING AND SAMPLING DISTRIBUTIONS</a:t>
            </a:r>
            <a:br>
              <a:rPr lang="en-US" dirty="0"/>
            </a:br>
            <a:endParaRPr lang="en-US" dirty="0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52600"/>
            <a:ext cx="3429000" cy="45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94321"/>
            <a:ext cx="7467600" cy="282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6285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SAMPLING AND SAMPLING DISTRIBUTIONS</a:t>
            </a:r>
            <a:br>
              <a:rPr lang="en-US" dirty="0"/>
            </a:br>
            <a:endParaRPr lang="en-US" dirty="0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52600"/>
            <a:ext cx="3429000" cy="45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0"/>
            <a:ext cx="8382000" cy="4222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972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PROCESS OF INFERENTIAL STATISTIC</a:t>
            </a:r>
            <a:br>
              <a:rPr lang="en-US" dirty="0"/>
            </a:b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04" y="2595562"/>
            <a:ext cx="8666496" cy="243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483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DATA</a:t>
            </a:r>
            <a:br>
              <a:rPr lang="en-US" dirty="0"/>
            </a:b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447800"/>
            <a:ext cx="8991600" cy="186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496322"/>
            <a:ext cx="8610600" cy="2066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6" y="5722660"/>
            <a:ext cx="8980714" cy="789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27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SCALES/LEVELS OF DATA MEASUREMENT</a:t>
            </a:r>
            <a:br>
              <a:rPr lang="en-US" dirty="0"/>
            </a:b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057400"/>
            <a:ext cx="883920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69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SCALES/LEVELS OF DATA MEASUREMENT</a:t>
            </a:r>
            <a:br>
              <a:rPr lang="en-US" dirty="0"/>
            </a:b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0"/>
            <a:ext cx="87630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103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SCALES/LEVELS OF DATA MEASUREMENT</a:t>
            </a:r>
            <a:br>
              <a:rPr lang="en-US" dirty="0"/>
            </a:b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76401"/>
            <a:ext cx="85344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0292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6107859"/>
            <a:ext cx="6324600" cy="673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268875"/>
            <a:ext cx="1143000" cy="351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257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SCALES/LEVELS OF DATA MEASUREMENT</a:t>
            </a:r>
            <a:br>
              <a:rPr lang="en-US" dirty="0"/>
            </a:b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4" y="1676401"/>
            <a:ext cx="7910286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173627"/>
            <a:ext cx="8305800" cy="2693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019800"/>
            <a:ext cx="6324600" cy="37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0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SCALES/LEVELS OF DATA MEASUREMENT</a:t>
            </a:r>
            <a:br>
              <a:rPr lang="en-US" dirty="0"/>
            </a:b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752600"/>
            <a:ext cx="87630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876800"/>
            <a:ext cx="4572000" cy="910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943600"/>
            <a:ext cx="4343400" cy="342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385" y="6302411"/>
            <a:ext cx="6515101" cy="326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629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SCALES/LEVELS OF DATA MEASUREMENT</a:t>
            </a:r>
            <a:br>
              <a:rPr lang="en-US" dirty="0"/>
            </a:b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981200"/>
            <a:ext cx="4572000" cy="4506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932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SCALES/LEVELS OF DATA MEASUREMENT</a:t>
            </a:r>
            <a:br>
              <a:rPr lang="en-US" dirty="0"/>
            </a:b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057400"/>
            <a:ext cx="8610600" cy="4247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265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7848600" cy="1927225"/>
          </a:xfrm>
        </p:spPr>
        <p:txBody>
          <a:bodyPr/>
          <a:lstStyle/>
          <a:p>
            <a:pPr algn="ctr"/>
            <a:r>
              <a:rPr lang="en-US" sz="2800" b="1" u="sng" dirty="0"/>
              <a:t>Session 1</a:t>
            </a:r>
            <a:br>
              <a:rPr lang="en-US" sz="2800" b="1" u="sng" dirty="0"/>
            </a:br>
            <a:br>
              <a:rPr lang="en-US" sz="2800" b="1" u="sng" dirty="0"/>
            </a:br>
            <a:r>
              <a:rPr lang="en-US" sz="4800" b="1" dirty="0"/>
              <a:t>Basic concepts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378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STATISTICAL METHODS</a:t>
            </a:r>
            <a:br>
              <a:rPr lang="en-US" dirty="0"/>
            </a:b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00200"/>
            <a:ext cx="8763000" cy="2204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" y="4191000"/>
            <a:ext cx="8773886" cy="2220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80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CROSS-SECTIONAL &amp; TIME SERIES DATA</a:t>
            </a:r>
            <a:br>
              <a:rPr lang="en-US" dirty="0"/>
            </a:b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14600"/>
            <a:ext cx="8458200" cy="1488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70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UNGROUPED VS. GROUPED DATA</a:t>
            </a:r>
            <a:br>
              <a:rPr lang="en-US" dirty="0"/>
            </a:br>
            <a:endParaRPr lang="en-US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09711"/>
            <a:ext cx="6058081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150857"/>
            <a:ext cx="63246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881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UNGROUPED VS. GROUPED DATA</a:t>
            </a:r>
            <a:br>
              <a:rPr lang="en-US" dirty="0"/>
            </a:b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52600"/>
            <a:ext cx="7620000" cy="3534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613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RANGE &amp; CLASS</a:t>
            </a:r>
            <a:br>
              <a:rPr lang="en-US" dirty="0"/>
            </a:b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71600"/>
            <a:ext cx="5410200" cy="1583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48000"/>
            <a:ext cx="7696200" cy="3721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5693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FREQUENCY ANALYSIS</a:t>
            </a:r>
            <a:br>
              <a:rPr lang="en-US" dirty="0"/>
            </a:b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81200"/>
            <a:ext cx="8534400" cy="3841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533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FREQUENCY ANALYSIS</a:t>
            </a:r>
            <a:br>
              <a:rPr lang="en-US" dirty="0"/>
            </a:br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75175"/>
            <a:ext cx="8610600" cy="37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10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FREQUENCY ANALYSIS</a:t>
            </a:r>
            <a:br>
              <a:rPr lang="en-US" dirty="0"/>
            </a:br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852612"/>
            <a:ext cx="8686800" cy="370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10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91007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COMMON STATISTICAL GRAPHS</a:t>
            </a:r>
            <a:br>
              <a:rPr lang="en-US" dirty="0"/>
            </a:br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2" y="1305407"/>
            <a:ext cx="8077200" cy="1437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782" y="2857884"/>
            <a:ext cx="6380018" cy="3887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2930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COMMON STATISTICAL GRAPHS</a:t>
            </a:r>
            <a:br>
              <a:rPr lang="en-US" dirty="0"/>
            </a:br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89" y="1295401"/>
            <a:ext cx="7341711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97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WHAT IS STATISTICS?</a:t>
            </a:r>
            <a:br>
              <a:rPr lang="en-US" dirty="0"/>
            </a:b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133600"/>
            <a:ext cx="8915400" cy="250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585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COMMON STATISTICAL GRAPHS</a:t>
            </a:r>
            <a:br>
              <a:rPr lang="en-US" dirty="0"/>
            </a:b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0"/>
            <a:ext cx="7848600" cy="5130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17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COMMON STATISTICAL GRAPHS</a:t>
            </a:r>
            <a:br>
              <a:rPr lang="en-US" dirty="0"/>
            </a:br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00200"/>
            <a:ext cx="7239000" cy="4892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893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COMMON STATISTICAL GRAPHS</a:t>
            </a:r>
            <a:br>
              <a:rPr lang="en-US" dirty="0"/>
            </a:br>
            <a:endParaRPr 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71600"/>
            <a:ext cx="8153400" cy="3621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4955381"/>
            <a:ext cx="3886200" cy="1902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2052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COMMON STATISTICAL GRAPHS</a:t>
            </a:r>
            <a:br>
              <a:rPr lang="en-US" dirty="0"/>
            </a:br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52600"/>
            <a:ext cx="8077200" cy="4284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0391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CROSSTABULATION &amp; SCATTER DIAGRAM</a:t>
            </a:r>
            <a:br>
              <a:rPr lang="en-US" dirty="0"/>
            </a:br>
            <a:endParaRPr 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09800"/>
            <a:ext cx="8686800" cy="2828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463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CROSSTABULATION &amp; SCATTER DIAGRAM</a:t>
            </a:r>
            <a:br>
              <a:rPr lang="en-US" dirty="0"/>
            </a:br>
            <a:endParaRPr 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819275"/>
            <a:ext cx="21336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545971"/>
            <a:ext cx="8839200" cy="2857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8653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CROSSTABULATION &amp; SCATTER DIAGRAM</a:t>
            </a:r>
            <a:br>
              <a:rPr lang="en-US" dirty="0"/>
            </a:br>
            <a:endParaRPr 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76400"/>
            <a:ext cx="21336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43125"/>
            <a:ext cx="8382000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7041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CROSSTABULATION &amp; SCATTER DIAGRAM</a:t>
            </a:r>
            <a:br>
              <a:rPr lang="en-US" dirty="0"/>
            </a:br>
            <a:endParaRPr 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76400"/>
            <a:ext cx="21336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219325"/>
            <a:ext cx="7239000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38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CROSSTABULATION &amp; SCATTER DIAGRAM</a:t>
            </a:r>
            <a:br>
              <a:rPr lang="en-US" dirty="0"/>
            </a:br>
            <a:endParaRPr 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" y="1676401"/>
            <a:ext cx="83820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501" y="4648200"/>
            <a:ext cx="2039087" cy="199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501" y="4687085"/>
            <a:ext cx="2133600" cy="195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701" y="4687084"/>
            <a:ext cx="2183099" cy="1931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326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DESCRIPTIVE STATISTICS</a:t>
            </a:r>
            <a:br>
              <a:rPr lang="en-US" dirty="0"/>
            </a:br>
            <a:endParaRPr 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63" y="1518217"/>
            <a:ext cx="3659909" cy="539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55" y="2438400"/>
            <a:ext cx="8596745" cy="322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08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POPULATION VS. SAMPLE</a:t>
            </a:r>
            <a:br>
              <a:rPr lang="en-US" dirty="0"/>
            </a:b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09800"/>
            <a:ext cx="8839200" cy="263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924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DESCRIPTIVE STATISTICS</a:t>
            </a:r>
            <a:br>
              <a:rPr lang="en-US" dirty="0"/>
            </a:br>
            <a:endParaRPr 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63" y="1518217"/>
            <a:ext cx="3659909" cy="539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75" y="2514600"/>
            <a:ext cx="8682925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4099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MEASURES OF CENTRAL TENDENCY – UNGROUPED DATA</a:t>
            </a:r>
            <a:br>
              <a:rPr lang="en-US" dirty="0"/>
            </a:br>
            <a:endParaRPr 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362200"/>
            <a:ext cx="8610600" cy="2192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72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MEASURES OF CENTRAL TENDENCY – UNGROUPED DATA</a:t>
            </a:r>
            <a:br>
              <a:rPr lang="en-US" dirty="0"/>
            </a:br>
            <a:endParaRPr 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00200"/>
            <a:ext cx="7772400" cy="2932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558242"/>
            <a:ext cx="6019800" cy="1468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6096235"/>
            <a:ext cx="8382000" cy="685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0068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MEASURES OF CENTRAL TENDENCY – UNGROUPED DATA</a:t>
            </a:r>
            <a:br>
              <a:rPr lang="en-US" dirty="0"/>
            </a:br>
            <a:endParaRPr 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00200"/>
            <a:ext cx="1066800" cy="418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82" y="2133600"/>
            <a:ext cx="8437418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703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MEASURES OF CENTRAL TENDENCY – UNGROUPED DATA</a:t>
            </a:r>
            <a:br>
              <a:rPr lang="en-US" dirty="0"/>
            </a:br>
            <a:endParaRPr 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00200"/>
            <a:ext cx="1066800" cy="418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94634"/>
            <a:ext cx="8382000" cy="4534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04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MEASURES OF CENTRAL TENDENCY – UNGROUPED DATA</a:t>
            </a:r>
            <a:br>
              <a:rPr lang="en-US" dirty="0"/>
            </a:br>
            <a:endParaRPr 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76400"/>
            <a:ext cx="1981200" cy="312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133600"/>
            <a:ext cx="7848600" cy="2573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069077"/>
            <a:ext cx="4305300" cy="1331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206" y="5000948"/>
            <a:ext cx="4384194" cy="1379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908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MEASURES OF CENTRAL TENDENCY – UNGROUPED DATA</a:t>
            </a:r>
            <a:br>
              <a:rPr lang="en-US" dirty="0"/>
            </a:br>
            <a:endParaRPr 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06880"/>
            <a:ext cx="1600200" cy="426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00300"/>
            <a:ext cx="82296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7642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MEASURES OF CENTRAL TENDENCY – UNGROUPED DATA</a:t>
            </a:r>
            <a:br>
              <a:rPr lang="en-US" dirty="0"/>
            </a:br>
            <a:endParaRPr 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06880"/>
            <a:ext cx="1600200" cy="426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09800"/>
            <a:ext cx="8001000" cy="450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16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MEASURES OF CENTRAL TENDENCY – UNGROUPED DATA</a:t>
            </a:r>
            <a:br>
              <a:rPr lang="en-US" dirty="0"/>
            </a:br>
            <a:endParaRPr 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06880"/>
            <a:ext cx="1600200" cy="426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434931"/>
            <a:ext cx="8382000" cy="3770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4210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MEASURES OF CENTRAL TENDENCY – UNGROUPED DATA</a:t>
            </a:r>
            <a:br>
              <a:rPr lang="en-US" dirty="0"/>
            </a:br>
            <a:endParaRPr 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52600"/>
            <a:ext cx="1371600" cy="3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362200"/>
            <a:ext cx="8686800" cy="2205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974201"/>
            <a:ext cx="6324600" cy="1045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662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DESCRIPTIVE VS. INFERENTIAL STATISTICS</a:t>
            </a:r>
            <a:br>
              <a:rPr lang="en-US" dirty="0"/>
            </a:b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362200"/>
            <a:ext cx="8991600" cy="225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46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MEASURES OF CENTRAL TENDENCY – UNGROUPED DATA</a:t>
            </a:r>
            <a:br>
              <a:rPr lang="en-US" dirty="0"/>
            </a:br>
            <a:endParaRPr 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52600"/>
            <a:ext cx="1371600" cy="3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86000"/>
            <a:ext cx="7239000" cy="4115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057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MEASURES OF VARIABILITY – UNGROUPED DATA</a:t>
            </a:r>
            <a:br>
              <a:rPr lang="en-US" dirty="0"/>
            </a:br>
            <a:endParaRPr 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78925"/>
            <a:ext cx="8458200" cy="1447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3557079"/>
            <a:ext cx="3495475" cy="2462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999" y="3528051"/>
            <a:ext cx="3320883" cy="1855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345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MEASURES OF VARIABILITY – UNGROUPED DATA</a:t>
            </a:r>
            <a:br>
              <a:rPr lang="en-US" dirty="0"/>
            </a:br>
            <a:endParaRPr 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09800"/>
            <a:ext cx="8534400" cy="2884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426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MEASURES OF VARIABILITY – UNGROUPED DATA</a:t>
            </a:r>
            <a:br>
              <a:rPr lang="en-US" dirty="0"/>
            </a:br>
            <a:endParaRPr lang="en-U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80481"/>
            <a:ext cx="6858000" cy="3382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6237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MEASURES OF VARIABILITY – UNGROUPED DATA</a:t>
            </a:r>
            <a:br>
              <a:rPr lang="en-US" dirty="0"/>
            </a:br>
            <a:endParaRPr lang="en-US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76400"/>
            <a:ext cx="8382000" cy="5080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261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MEASURES OF VARIABILITY – UNGROUPED DATA</a:t>
            </a:r>
            <a:br>
              <a:rPr lang="en-US" dirty="0"/>
            </a:br>
            <a:endParaRPr 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00200"/>
            <a:ext cx="3581400" cy="426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044568"/>
            <a:ext cx="137160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575808"/>
            <a:ext cx="8153400" cy="414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971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MEASURES OF VARIABILITY – UNGROUPED DATA</a:t>
            </a:r>
            <a:br>
              <a:rPr lang="en-US" dirty="0"/>
            </a:br>
            <a:endParaRPr 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00200"/>
            <a:ext cx="3581400" cy="426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044568"/>
            <a:ext cx="137160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778595"/>
            <a:ext cx="7239000" cy="3113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174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MEASURES OF VARIABILITY – UNGROUPED DATA</a:t>
            </a:r>
            <a:br>
              <a:rPr lang="en-US" dirty="0"/>
            </a:br>
            <a:endParaRPr 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00200"/>
            <a:ext cx="3581400" cy="426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5" y="2057400"/>
            <a:ext cx="838200" cy="32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37" y="2560252"/>
            <a:ext cx="7661563" cy="2094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800600"/>
            <a:ext cx="70104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987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MEASURES OF VARIABILITY – UNGROUPED DATA</a:t>
            </a:r>
            <a:br>
              <a:rPr lang="en-US" dirty="0"/>
            </a:br>
            <a:endParaRPr lang="en-US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96" y="1745866"/>
            <a:ext cx="7508104" cy="4731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3285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MEASURES OF VARIABILITY – UNGROUPED DATA</a:t>
            </a:r>
            <a:br>
              <a:rPr lang="en-US" dirty="0"/>
            </a:br>
            <a:endParaRPr lang="en-US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76438"/>
            <a:ext cx="7924800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874636"/>
            <a:ext cx="5791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936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DESCRIPTIVE STATISTICS</a:t>
            </a:r>
            <a:br>
              <a:rPr lang="en-US" dirty="0"/>
            </a:b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25504"/>
            <a:ext cx="8534400" cy="5380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549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MEASURES OF VARIABILITY – UNGROUPED DATA</a:t>
            </a:r>
            <a:br>
              <a:rPr lang="en-US" dirty="0"/>
            </a:br>
            <a:endParaRPr lang="en-US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1066800" cy="369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18" y="2133600"/>
            <a:ext cx="7716982" cy="1339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38" y="3505200"/>
            <a:ext cx="7696200" cy="328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1862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MEASURES OF VARIABILITY – UNGROUPED DATA</a:t>
            </a:r>
            <a:br>
              <a:rPr lang="en-US" dirty="0"/>
            </a:br>
            <a:endParaRPr lang="en-US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29" y="2057400"/>
            <a:ext cx="7696200" cy="3062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5192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MEASURES OF CENTRAL TENDENCY – GROUPED DATA</a:t>
            </a:r>
            <a:br>
              <a:rPr lang="en-US" dirty="0"/>
            </a:br>
            <a:endParaRPr lang="en-US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05000"/>
            <a:ext cx="6096000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5060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MEASURES OF CENTRAL TENDENCY – GROUPED DATA</a:t>
            </a:r>
            <a:br>
              <a:rPr lang="en-US" dirty="0"/>
            </a:br>
            <a:endParaRPr lang="en-US" dirty="0"/>
          </a:p>
        </p:txBody>
      </p:sp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23072"/>
            <a:ext cx="3200400" cy="486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590800"/>
            <a:ext cx="6858000" cy="3337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2316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MEASURES OF CENTRAL TENDENCY – GROUPED DATA</a:t>
            </a:r>
            <a:br>
              <a:rPr lang="en-US" dirty="0"/>
            </a:br>
            <a:endParaRPr lang="en-US" dirty="0"/>
          </a:p>
        </p:txBody>
      </p:sp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23072"/>
            <a:ext cx="3200400" cy="486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86000"/>
            <a:ext cx="7848600" cy="3408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5656119"/>
            <a:ext cx="3886200" cy="1145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6712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MEASURES OF CENTRAL TENDENCY – GROUPED DATA</a:t>
            </a:r>
            <a:br>
              <a:rPr lang="en-US" dirty="0"/>
            </a:br>
            <a:endParaRPr lang="en-US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3124200" cy="403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36" y="2286000"/>
            <a:ext cx="8194964" cy="4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2870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MEASURES OF CENTRAL TENDENCY – GROUPED DATA</a:t>
            </a:r>
            <a:br>
              <a:rPr lang="en-US" dirty="0"/>
            </a:br>
            <a:endParaRPr lang="en-US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3124200" cy="403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09800"/>
            <a:ext cx="1143000" cy="376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209800"/>
            <a:ext cx="4648200" cy="242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724400"/>
            <a:ext cx="7391400" cy="210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143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MEASURES OF CENTRAL TENDENCY – GROUPED DATA</a:t>
            </a:r>
            <a:br>
              <a:rPr lang="en-US" dirty="0"/>
            </a:br>
            <a:endParaRPr lang="en-US" dirty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28800"/>
            <a:ext cx="3048000" cy="356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743200"/>
            <a:ext cx="670560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4060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MEASURES OF CENTRAL TENDENCY – GROUPED DATA</a:t>
            </a:r>
            <a:br>
              <a:rPr lang="en-US" dirty="0"/>
            </a:br>
            <a:endParaRPr lang="en-US" dirty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52600"/>
            <a:ext cx="6172200" cy="404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590800"/>
            <a:ext cx="7162800" cy="2299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8930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MEASURES OF CENTRAL TENDENCY – GROUPED DATA</a:t>
            </a:r>
            <a:br>
              <a:rPr lang="en-US" dirty="0"/>
            </a:br>
            <a:endParaRPr lang="en-US" dirty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52600"/>
            <a:ext cx="6172200" cy="404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60641"/>
            <a:ext cx="8305800" cy="4368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4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DESCRIPTIVE STATISTICS</a:t>
            </a:r>
            <a:br>
              <a:rPr lang="en-US" dirty="0"/>
            </a:b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52600"/>
            <a:ext cx="6012434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738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MEASURES OF SHAPE</a:t>
            </a:r>
            <a:br>
              <a:rPr lang="en-US" dirty="0"/>
            </a:br>
            <a:endParaRPr lang="en-US" dirty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47800"/>
            <a:ext cx="6858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43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MEASURES OF SHAPE</a:t>
            </a:r>
            <a:br>
              <a:rPr lang="en-US" dirty="0"/>
            </a:br>
            <a:endParaRPr lang="en-US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0"/>
            <a:ext cx="1219200" cy="322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447800"/>
            <a:ext cx="5410200" cy="2595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26450"/>
            <a:ext cx="7239000" cy="305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938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MEASURES OF SHAPE</a:t>
            </a:r>
            <a:br>
              <a:rPr lang="en-US" dirty="0"/>
            </a:br>
            <a:endParaRPr lang="en-US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47800"/>
            <a:ext cx="1143000" cy="327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087" y="1337613"/>
            <a:ext cx="5610713" cy="239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038600"/>
            <a:ext cx="4800600" cy="25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6448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MEASURES OF SHAPE</a:t>
            </a:r>
            <a:br>
              <a:rPr lang="en-US" dirty="0"/>
            </a:br>
            <a:endParaRPr lang="en-US" dirty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447800"/>
            <a:ext cx="2743200" cy="404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51932"/>
            <a:ext cx="7543800" cy="2421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590800"/>
            <a:ext cx="3657600" cy="1446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330641"/>
            <a:ext cx="4953000" cy="2374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6932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DETERMINATION OF OUTLIERS</a:t>
            </a:r>
            <a:br>
              <a:rPr lang="en-US" dirty="0"/>
            </a:br>
            <a:endParaRPr lang="en-US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828800"/>
            <a:ext cx="4572000" cy="3208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7662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DETERMINATION OF OUTLIERS</a:t>
            </a:r>
            <a:br>
              <a:rPr lang="en-US" dirty="0"/>
            </a:br>
            <a:endParaRPr lang="en-US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890889"/>
            <a:ext cx="8534400" cy="1738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643489"/>
            <a:ext cx="8534400" cy="1461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010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DETERMINATION OF OUTLIERS</a:t>
            </a:r>
            <a:br>
              <a:rPr lang="en-US" dirty="0"/>
            </a:br>
            <a:endParaRPr lang="en-US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0"/>
            <a:ext cx="129540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91" y="2209204"/>
            <a:ext cx="8485909" cy="3646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251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SAMPLING AND SAMPLING DISTRIBUTIONS</a:t>
            </a:r>
            <a:br>
              <a:rPr lang="en-US" dirty="0"/>
            </a:br>
            <a:endParaRPr lang="en-US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59303"/>
            <a:ext cx="8382000" cy="4870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6443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SAMPLING AND SAMPLING DISTRIBUTIONS</a:t>
            </a:r>
            <a:br>
              <a:rPr lang="en-US" dirty="0"/>
            </a:br>
            <a:endParaRPr lang="en-US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752600"/>
            <a:ext cx="8763000" cy="4975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2359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SAMPLING AND SAMPLING DISTRIBUTIONS</a:t>
            </a:r>
            <a:br>
              <a:rPr lang="en-US" dirty="0"/>
            </a:br>
            <a:endParaRPr lang="en-US" dirty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64267"/>
            <a:ext cx="3581400" cy="397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957691"/>
            <a:ext cx="8305800" cy="1771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231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DESCRIPTIVE STATISTICS</a:t>
            </a:r>
            <a:br>
              <a:rPr lang="en-US" dirty="0"/>
            </a:b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94473"/>
            <a:ext cx="7315200" cy="5158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760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SAMPLING AND SAMPLING DISTRIBUTIONS</a:t>
            </a:r>
            <a:br>
              <a:rPr lang="en-US" dirty="0"/>
            </a:br>
            <a:endParaRPr lang="en-US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28800"/>
            <a:ext cx="4800600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45644"/>
            <a:ext cx="8458200" cy="3550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0577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SAMPLING AND SAMPLING DISTRIBUTIONS</a:t>
            </a:r>
            <a:br>
              <a:rPr lang="en-US" dirty="0"/>
            </a:br>
            <a:endParaRPr lang="en-US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28800"/>
            <a:ext cx="4800600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438400"/>
            <a:ext cx="8382000" cy="3880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056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SAMPLING AND SAMPLING DISTRIBUTIONS</a:t>
            </a:r>
            <a:br>
              <a:rPr lang="en-US" dirty="0"/>
            </a:br>
            <a:endParaRPr lang="en-US" dirty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76400"/>
            <a:ext cx="3810000" cy="432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527300"/>
            <a:ext cx="4267200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2079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SAMPLING AND SAMPLING DISTRIBUTIONS</a:t>
            </a:r>
            <a:br>
              <a:rPr lang="en-US" dirty="0"/>
            </a:br>
            <a:endParaRPr lang="en-US" dirty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76400"/>
            <a:ext cx="3810000" cy="432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379133"/>
            <a:ext cx="3048000" cy="497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8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64933"/>
            <a:ext cx="8686800" cy="2573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01243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SAMPLING AND SAMPLING DISTRIBUTIONS</a:t>
            </a:r>
            <a:br>
              <a:rPr lang="en-US" dirty="0"/>
            </a:br>
            <a:endParaRPr lang="en-US" dirty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76400"/>
            <a:ext cx="3810000" cy="432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379133"/>
            <a:ext cx="3048000" cy="497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971800"/>
            <a:ext cx="7559473" cy="3745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296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SAMPLING AND SAMPLING DISTRIBUTIONS</a:t>
            </a:r>
            <a:br>
              <a:rPr lang="en-US" dirty="0"/>
            </a:br>
            <a:endParaRPr lang="en-US" dirty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76400"/>
            <a:ext cx="3810000" cy="432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108785"/>
            <a:ext cx="3276600" cy="415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625182"/>
            <a:ext cx="7772400" cy="409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9121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SAMPLING AND SAMPLING DISTRIBUTIONS</a:t>
            </a:r>
            <a:br>
              <a:rPr lang="en-US" dirty="0"/>
            </a:br>
            <a:endParaRPr lang="en-US" dirty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76400"/>
            <a:ext cx="3810000" cy="432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175202"/>
            <a:ext cx="3276600" cy="415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676260"/>
            <a:ext cx="7391400" cy="4029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190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SAMPLING AND SAMPLING DISTRIBUTIONS</a:t>
            </a:r>
            <a:br>
              <a:rPr lang="en-US" dirty="0"/>
            </a:br>
            <a:endParaRPr lang="en-US" dirty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76400"/>
            <a:ext cx="3810000" cy="432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09800"/>
            <a:ext cx="25908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769185"/>
            <a:ext cx="6858000" cy="1141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011811"/>
            <a:ext cx="6477000" cy="2236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5489496"/>
            <a:ext cx="3200400" cy="83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3797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SAMPLING AND SAMPLING DISTRIBUTIONS</a:t>
            </a:r>
            <a:br>
              <a:rPr lang="en-US" dirty="0"/>
            </a:br>
            <a:endParaRPr lang="en-US" dirty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76400"/>
            <a:ext cx="3810000" cy="432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09800"/>
            <a:ext cx="25908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788708"/>
            <a:ext cx="7543800" cy="3993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5354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SAMPLING AND SAMPLING DISTRIBUTIONS</a:t>
            </a:r>
            <a:br>
              <a:rPr lang="en-US" dirty="0"/>
            </a:br>
            <a:endParaRPr lang="en-US" dirty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76400"/>
            <a:ext cx="3810000" cy="432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2209800"/>
            <a:ext cx="2057400" cy="436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932603"/>
            <a:ext cx="7772400" cy="19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65" y="5043824"/>
            <a:ext cx="7847204" cy="698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949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DESCRIPTIVE STATISTICS</a:t>
            </a:r>
            <a:br>
              <a:rPr lang="en-US" dirty="0"/>
            </a:b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1883"/>
            <a:ext cx="8839200" cy="2516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353157"/>
            <a:ext cx="8839200" cy="1819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1741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SAMPLING AND SAMPLING DISTRIBUTIONS</a:t>
            </a:r>
            <a:br>
              <a:rPr lang="en-US" dirty="0"/>
            </a:br>
            <a:endParaRPr lang="en-US" dirty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76400"/>
            <a:ext cx="3810000" cy="432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2133600"/>
            <a:ext cx="2057400" cy="436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645879"/>
            <a:ext cx="8229600" cy="419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6432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SAMPLING AND SAMPLING DISTRIBUTIONS</a:t>
            </a:r>
            <a:br>
              <a:rPr lang="en-US" dirty="0"/>
            </a:br>
            <a:endParaRPr lang="en-US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52600"/>
            <a:ext cx="3048000" cy="420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62200"/>
            <a:ext cx="8610600" cy="426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60933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SAMPLING AND SAMPLING DISTRIBUTIONS</a:t>
            </a:r>
            <a:br>
              <a:rPr lang="en-US" dirty="0"/>
            </a:br>
            <a:endParaRPr lang="en-US" dirty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76400"/>
            <a:ext cx="86868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489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SAMPLING AND SAMPLING DISTRIBUTIONS</a:t>
            </a:r>
            <a:br>
              <a:rPr lang="en-US" dirty="0"/>
            </a:br>
            <a:endParaRPr lang="en-US" dirty="0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16554"/>
            <a:ext cx="3505200" cy="469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27" y="2409941"/>
            <a:ext cx="8305800" cy="3152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218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SAMPLING AND SAMPLING DISTRIBUTIONS</a:t>
            </a:r>
            <a:br>
              <a:rPr lang="en-US" dirty="0"/>
            </a:br>
            <a:endParaRPr lang="en-US" dirty="0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16554"/>
            <a:ext cx="3505200" cy="469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406650"/>
            <a:ext cx="4953000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48000"/>
            <a:ext cx="8382000" cy="3420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434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SAMPLING AND SAMPLING DISTRIBUTIONS</a:t>
            </a:r>
            <a:br>
              <a:rPr lang="en-US" dirty="0"/>
            </a:br>
            <a:endParaRPr lang="en-US" dirty="0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0"/>
            <a:ext cx="3505200" cy="469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981200"/>
            <a:ext cx="4953000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561772"/>
            <a:ext cx="76962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714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SAMPLING AND SAMPLING DISTRIBUTIONS</a:t>
            </a:r>
            <a:br>
              <a:rPr lang="en-US" dirty="0"/>
            </a:br>
            <a:endParaRPr lang="en-US" dirty="0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20850"/>
            <a:ext cx="3505200" cy="469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330450"/>
            <a:ext cx="4953000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2971800"/>
            <a:ext cx="6096000" cy="3622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56845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SAMPLING AND SAMPLING DISTRIBUTIONS</a:t>
            </a:r>
            <a:br>
              <a:rPr lang="en-US" dirty="0"/>
            </a:br>
            <a:endParaRPr lang="en-US" dirty="0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20850"/>
            <a:ext cx="3505200" cy="469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438400"/>
            <a:ext cx="2895600" cy="38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10642"/>
            <a:ext cx="8534400" cy="2469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2795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SAMPLING AND SAMPLING DISTRIBUTIONS</a:t>
            </a:r>
            <a:br>
              <a:rPr lang="en-US" dirty="0"/>
            </a:br>
            <a:endParaRPr lang="en-US" dirty="0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20850"/>
            <a:ext cx="3505200" cy="469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438400"/>
            <a:ext cx="2895600" cy="38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971800"/>
            <a:ext cx="808852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0207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SAMPLING AND SAMPLING DISTRIBUTIONS</a:t>
            </a:r>
            <a:br>
              <a:rPr lang="en-US" dirty="0"/>
            </a:br>
            <a:endParaRPr lang="en-US" dirty="0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20850"/>
            <a:ext cx="3505200" cy="469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190296"/>
            <a:ext cx="6705600" cy="4492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703A-B075-456F-949E-9852538EDBE1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4573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173</TotalTime>
  <Words>806</Words>
  <Application>Microsoft Office PowerPoint</Application>
  <PresentationFormat>On-screen Show (4:3)</PresentationFormat>
  <Paragraphs>222</Paragraphs>
  <Slides>104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07" baseType="lpstr">
      <vt:lpstr>Arial</vt:lpstr>
      <vt:lpstr>Calibri</vt:lpstr>
      <vt:lpstr>Clarity</vt:lpstr>
      <vt:lpstr>Statistical models &amp; design of experiments</vt:lpstr>
      <vt:lpstr>Session 1  Basic concepts</vt:lpstr>
      <vt:lpstr> WHAT IS STATISTICS? </vt:lpstr>
      <vt:lpstr> POPULATION VS. SAMPLE </vt:lpstr>
      <vt:lpstr> DESCRIPTIVE VS. INFERENTIAL STATISTICS </vt:lpstr>
      <vt:lpstr> DESCRIPTIVE STATISTICS </vt:lpstr>
      <vt:lpstr> DESCRIPTIVE STATISTICS </vt:lpstr>
      <vt:lpstr> DESCRIPTIVE STATISTICS </vt:lpstr>
      <vt:lpstr> DESCRIPTIVE STATISTICS </vt:lpstr>
      <vt:lpstr> PARAMETER VS. STATISTIC </vt:lpstr>
      <vt:lpstr> PROCESS OF INFERENTIAL STATISTIC </vt:lpstr>
      <vt:lpstr> DATA </vt:lpstr>
      <vt:lpstr> SCALES/LEVELS OF DATA MEASUREMENT </vt:lpstr>
      <vt:lpstr> SCALES/LEVELS OF DATA MEASUREMENT </vt:lpstr>
      <vt:lpstr> SCALES/LEVELS OF DATA MEASUREMENT </vt:lpstr>
      <vt:lpstr> SCALES/LEVELS OF DATA MEASUREMENT </vt:lpstr>
      <vt:lpstr> SCALES/LEVELS OF DATA MEASUREMENT </vt:lpstr>
      <vt:lpstr> SCALES/LEVELS OF DATA MEASUREMENT </vt:lpstr>
      <vt:lpstr> SCALES/LEVELS OF DATA MEASUREMENT </vt:lpstr>
      <vt:lpstr> STATISTICAL METHODS </vt:lpstr>
      <vt:lpstr> CROSS-SECTIONAL &amp; TIME SERIES DATA </vt:lpstr>
      <vt:lpstr> UNGROUPED VS. GROUPED DATA </vt:lpstr>
      <vt:lpstr> UNGROUPED VS. GROUPED DATA </vt:lpstr>
      <vt:lpstr> RANGE &amp; CLASS </vt:lpstr>
      <vt:lpstr> FREQUENCY ANALYSIS </vt:lpstr>
      <vt:lpstr> FREQUENCY ANALYSIS </vt:lpstr>
      <vt:lpstr> FREQUENCY ANALYSIS </vt:lpstr>
      <vt:lpstr> COMMON STATISTICAL GRAPHS </vt:lpstr>
      <vt:lpstr> COMMON STATISTICAL GRAPHS </vt:lpstr>
      <vt:lpstr> COMMON STATISTICAL GRAPHS </vt:lpstr>
      <vt:lpstr> COMMON STATISTICAL GRAPHS </vt:lpstr>
      <vt:lpstr> COMMON STATISTICAL GRAPHS </vt:lpstr>
      <vt:lpstr> COMMON STATISTICAL GRAPHS </vt:lpstr>
      <vt:lpstr> CROSSTABULATION &amp; SCATTER DIAGRAM </vt:lpstr>
      <vt:lpstr> CROSSTABULATION &amp; SCATTER DIAGRAM </vt:lpstr>
      <vt:lpstr> CROSSTABULATION &amp; SCATTER DIAGRAM </vt:lpstr>
      <vt:lpstr> CROSSTABULATION &amp; SCATTER DIAGRAM </vt:lpstr>
      <vt:lpstr> CROSSTABULATION &amp; SCATTER DIAGRAM </vt:lpstr>
      <vt:lpstr> DESCRIPTIVE STATISTICS </vt:lpstr>
      <vt:lpstr> DESCRIPTIVE STATISTICS </vt:lpstr>
      <vt:lpstr> MEASURES OF CENTRAL TENDENCY – UNGROUPED DATA </vt:lpstr>
      <vt:lpstr> MEASURES OF CENTRAL TENDENCY – UNGROUPED DATA </vt:lpstr>
      <vt:lpstr> MEASURES OF CENTRAL TENDENCY – UNGROUPED DATA </vt:lpstr>
      <vt:lpstr> MEASURES OF CENTRAL TENDENCY – UNGROUPED DATA </vt:lpstr>
      <vt:lpstr> MEASURES OF CENTRAL TENDENCY – UNGROUPED DATA </vt:lpstr>
      <vt:lpstr> MEASURES OF CENTRAL TENDENCY – UNGROUPED DATA </vt:lpstr>
      <vt:lpstr> MEASURES OF CENTRAL TENDENCY – UNGROUPED DATA </vt:lpstr>
      <vt:lpstr> MEASURES OF CENTRAL TENDENCY – UNGROUPED DATA </vt:lpstr>
      <vt:lpstr> MEASURES OF CENTRAL TENDENCY – UNGROUPED DATA </vt:lpstr>
      <vt:lpstr> MEASURES OF CENTRAL TENDENCY – UNGROUPED DATA </vt:lpstr>
      <vt:lpstr> MEASURES OF VARIABILITY – UNGROUPED DATA </vt:lpstr>
      <vt:lpstr> MEASURES OF VARIABILITY – UNGROUPED DATA </vt:lpstr>
      <vt:lpstr> MEASURES OF VARIABILITY – UNGROUPED DATA </vt:lpstr>
      <vt:lpstr> MEASURES OF VARIABILITY – UNGROUPED DATA </vt:lpstr>
      <vt:lpstr> MEASURES OF VARIABILITY – UNGROUPED DATA </vt:lpstr>
      <vt:lpstr> MEASURES OF VARIABILITY – UNGROUPED DATA </vt:lpstr>
      <vt:lpstr> MEASURES OF VARIABILITY – UNGROUPED DATA </vt:lpstr>
      <vt:lpstr> MEASURES OF VARIABILITY – UNGROUPED DATA </vt:lpstr>
      <vt:lpstr> MEASURES OF VARIABILITY – UNGROUPED DATA </vt:lpstr>
      <vt:lpstr> MEASURES OF VARIABILITY – UNGROUPED DATA </vt:lpstr>
      <vt:lpstr> MEASURES OF VARIABILITY – UNGROUPED DATA </vt:lpstr>
      <vt:lpstr> MEASURES OF CENTRAL TENDENCY – GROUPED DATA </vt:lpstr>
      <vt:lpstr> MEASURES OF CENTRAL TENDENCY – GROUPED DATA </vt:lpstr>
      <vt:lpstr> MEASURES OF CENTRAL TENDENCY – GROUPED DATA </vt:lpstr>
      <vt:lpstr> MEASURES OF CENTRAL TENDENCY – GROUPED DATA </vt:lpstr>
      <vt:lpstr> MEASURES OF CENTRAL TENDENCY – GROUPED DATA </vt:lpstr>
      <vt:lpstr> MEASURES OF CENTRAL TENDENCY – GROUPED DATA </vt:lpstr>
      <vt:lpstr> MEASURES OF CENTRAL TENDENCY – GROUPED DATA </vt:lpstr>
      <vt:lpstr> MEASURES OF CENTRAL TENDENCY – GROUPED DATA </vt:lpstr>
      <vt:lpstr> MEASURES OF SHAPE </vt:lpstr>
      <vt:lpstr> MEASURES OF SHAPE </vt:lpstr>
      <vt:lpstr> MEASURES OF SHAPE </vt:lpstr>
      <vt:lpstr> MEASURES OF SHAPE </vt:lpstr>
      <vt:lpstr> DETERMINATION OF OUTLIERS </vt:lpstr>
      <vt:lpstr> DETERMINATION OF OUTLIERS </vt:lpstr>
      <vt:lpstr> DETERMINATION OF OUTLIERS </vt:lpstr>
      <vt:lpstr> SAMPLING AND SAMPLING DISTRIBUTIONS </vt:lpstr>
      <vt:lpstr> SAMPLING AND SAMPLING DISTRIBUTIONS </vt:lpstr>
      <vt:lpstr> SAMPLING AND SAMPLING DISTRIBUTIONS </vt:lpstr>
      <vt:lpstr> SAMPLING AND SAMPLING DISTRIBUTIONS </vt:lpstr>
      <vt:lpstr> SAMPLING AND SAMPLING DISTRIBUTIONS </vt:lpstr>
      <vt:lpstr> SAMPLING AND SAMPLING DISTRIBUTIONS </vt:lpstr>
      <vt:lpstr> SAMPLING AND SAMPLING DISTRIBUTIONS </vt:lpstr>
      <vt:lpstr> SAMPLING AND SAMPLING DISTRIBUTIONS </vt:lpstr>
      <vt:lpstr> SAMPLING AND SAMPLING DISTRIBUTIONS </vt:lpstr>
      <vt:lpstr> SAMPLING AND SAMPLING DISTRIBUTIONS </vt:lpstr>
      <vt:lpstr> SAMPLING AND SAMPLING DISTRIBUTIONS </vt:lpstr>
      <vt:lpstr> SAMPLING AND SAMPLING DISTRIBUTIONS </vt:lpstr>
      <vt:lpstr> SAMPLING AND SAMPLING DISTRIBUTIONS </vt:lpstr>
      <vt:lpstr> SAMPLING AND SAMPLING DISTRIBUTIONS </vt:lpstr>
      <vt:lpstr> SAMPLING AND SAMPLING DISTRIBUTIONS </vt:lpstr>
      <vt:lpstr> SAMPLING AND SAMPLING DISTRIBUTIONS </vt:lpstr>
      <vt:lpstr> SAMPLING AND SAMPLING DISTRIBUTIONS </vt:lpstr>
      <vt:lpstr> SAMPLING AND SAMPLING DISTRIBUTIONS </vt:lpstr>
      <vt:lpstr> SAMPLING AND SAMPLING DISTRIBUTIONS </vt:lpstr>
      <vt:lpstr> SAMPLING AND SAMPLING DISTRIBUTIONS </vt:lpstr>
      <vt:lpstr> SAMPLING AND SAMPLING DISTRIBUTIONS </vt:lpstr>
      <vt:lpstr> SAMPLING AND SAMPLING DISTRIBUTIONS </vt:lpstr>
      <vt:lpstr> SAMPLING AND SAMPLING DISTRIBUTIONS </vt:lpstr>
      <vt:lpstr> SAMPLING AND SAMPLING DISTRIBUTIONS </vt:lpstr>
      <vt:lpstr> SAMPLING AND SAMPLING DISTRIBUTIONS </vt:lpstr>
      <vt:lpstr> SAMPLING AND SAMPLING DISTRIBUTIONS </vt:lpstr>
      <vt:lpstr> SAMPLING AND SAMPLING DISTRIBUTIONS </vt:lpstr>
      <vt:lpstr> SAMPLING AND SAMPLING DISTRIBUTIONS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Operations research i</dc:title>
  <dc:creator>Huynh Trung Luong</dc:creator>
  <cp:lastModifiedBy>Huynh Trung Luong</cp:lastModifiedBy>
  <cp:revision>27</cp:revision>
  <dcterms:created xsi:type="dcterms:W3CDTF">2012-09-18T04:03:50Z</dcterms:created>
  <dcterms:modified xsi:type="dcterms:W3CDTF">2023-08-03T09:14:18Z</dcterms:modified>
</cp:coreProperties>
</file>